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59" r:id="rId5"/>
    <p:sldId id="260" r:id="rId6"/>
    <p:sldId id="264" r:id="rId7"/>
    <p:sldId id="265" r:id="rId8"/>
    <p:sldId id="261" r:id="rId9"/>
    <p:sldId id="266" r:id="rId10"/>
    <p:sldId id="263"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12/2/2015</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12/2/2015</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12/2/2015</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12/2/2015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12/2/2015</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12/2/2015</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28600"/>
            <a:ext cx="5943600" cy="1981200"/>
          </a:xfrm>
        </p:spPr>
        <p:txBody>
          <a:bodyPr/>
          <a:lstStyle/>
          <a:p>
            <a:pPr algn="ctr"/>
            <a:r>
              <a:rPr lang="en-US" dirty="0" smtClean="0">
                <a:latin typeface="AR BLANCA" pitchFamily="2" charset="0"/>
              </a:rPr>
              <a:t>CLINICAL DECISION SUPPORT SYSTEM</a:t>
            </a:r>
            <a:br>
              <a:rPr lang="en-US" dirty="0" smtClean="0">
                <a:latin typeface="AR BLANCA" pitchFamily="2" charset="0"/>
              </a:rPr>
            </a:br>
            <a:r>
              <a:rPr lang="en-US" sz="2800" dirty="0" smtClean="0">
                <a:latin typeface="AR BLANCA" pitchFamily="2" charset="0"/>
              </a:rPr>
              <a:t>by </a:t>
            </a:r>
            <a:br>
              <a:rPr lang="en-US" sz="2800" dirty="0" smtClean="0">
                <a:latin typeface="AR BLANCA" pitchFamily="2" charset="0"/>
              </a:rPr>
            </a:br>
            <a:r>
              <a:rPr lang="en-US" sz="2800" dirty="0" smtClean="0">
                <a:latin typeface="AR BLANCA" pitchFamily="2" charset="0"/>
              </a:rPr>
              <a:t>ids team</a:t>
            </a:r>
            <a:endParaRPr lang="en-US" sz="2800" dirty="0">
              <a:latin typeface="AR BLANCA" pitchFamily="2" charset="0"/>
            </a:endParaRPr>
          </a:p>
        </p:txBody>
      </p:sp>
      <p:sp>
        <p:nvSpPr>
          <p:cNvPr id="3" name="Subtitle 2"/>
          <p:cNvSpPr>
            <a:spLocks noGrp="1"/>
          </p:cNvSpPr>
          <p:nvPr>
            <p:ph type="subTitle" idx="1"/>
          </p:nvPr>
        </p:nvSpPr>
        <p:spPr>
          <a:xfrm>
            <a:off x="5105400" y="5562600"/>
            <a:ext cx="3048000" cy="1108336"/>
          </a:xfrm>
        </p:spPr>
        <p:txBody>
          <a:bodyPr/>
          <a:lstStyle/>
          <a:p>
            <a:r>
              <a:rPr lang="en-US" dirty="0" smtClean="0"/>
              <a:t>Under the guidance of </a:t>
            </a:r>
          </a:p>
          <a:p>
            <a:r>
              <a:rPr lang="en-US" dirty="0" err="1" smtClean="0"/>
              <a:t>Dr.Urcun</a:t>
            </a:r>
            <a:r>
              <a:rPr lang="en-US" dirty="0" smtClean="0"/>
              <a:t> </a:t>
            </a:r>
            <a:r>
              <a:rPr lang="en-US" dirty="0" err="1" smtClean="0"/>
              <a:t>Tanik</a:t>
            </a:r>
            <a:r>
              <a:rPr lang="en-US" dirty="0" smtClean="0"/>
              <a:t> </a:t>
            </a:r>
            <a:endParaRPr lang="en-US" dirty="0"/>
          </a:p>
        </p:txBody>
      </p:sp>
      <p:pic>
        <p:nvPicPr>
          <p:cNvPr id="27652" name="Picture 4" descr="ISGS-HLS-M"/>
          <p:cNvPicPr>
            <a:picLocks noChangeAspect="1" noChangeArrowheads="1"/>
          </p:cNvPicPr>
          <p:nvPr/>
        </p:nvPicPr>
        <p:blipFill>
          <a:blip r:embed="rId2" cstate="print"/>
          <a:srcRect/>
          <a:stretch>
            <a:fillRect/>
          </a:stretch>
        </p:blipFill>
        <p:spPr bwMode="auto">
          <a:xfrm>
            <a:off x="3505200" y="2476500"/>
            <a:ext cx="4572000" cy="2857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pPr algn="ctr"/>
            <a:r>
              <a:rPr lang="en-US" dirty="0" smtClean="0">
                <a:solidFill>
                  <a:schemeClr val="bg2">
                    <a:lumMod val="50000"/>
                  </a:schemeClr>
                </a:solidFill>
              </a:rPr>
              <a:t>DESIGN MATRIX</a:t>
            </a:r>
            <a:endParaRPr lang="en-US" dirty="0">
              <a:solidFill>
                <a:schemeClr val="bg2">
                  <a:lumMod val="50000"/>
                </a:schemeClr>
              </a:solidFill>
            </a:endParaRPr>
          </a:p>
        </p:txBody>
      </p:sp>
      <p:pic>
        <p:nvPicPr>
          <p:cNvPr id="44034" name="Picture 2" descr="C:\Users\smily\Desktop\23.JPG"/>
          <p:cNvPicPr>
            <a:picLocks noGrp="1" noChangeAspect="1" noChangeArrowheads="1"/>
          </p:cNvPicPr>
          <p:nvPr>
            <p:ph idx="1"/>
          </p:nvPr>
        </p:nvPicPr>
        <p:blipFill>
          <a:blip r:embed="rId2" cstate="print"/>
          <a:srcRect/>
          <a:stretch>
            <a:fillRect/>
          </a:stretch>
        </p:blipFill>
        <p:spPr bwMode="auto">
          <a:xfrm>
            <a:off x="381000" y="1295400"/>
            <a:ext cx="7571422" cy="4953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pPr algn="ctr"/>
            <a:r>
              <a:rPr lang="en-US" dirty="0" smtClean="0">
                <a:solidFill>
                  <a:schemeClr val="bg2">
                    <a:lumMod val="50000"/>
                  </a:schemeClr>
                </a:solidFill>
              </a:rPr>
              <a:t>conclusion</a:t>
            </a:r>
            <a:endParaRPr lang="en-US" dirty="0">
              <a:solidFill>
                <a:schemeClr val="bg2">
                  <a:lumMod val="50000"/>
                </a:schemeClr>
              </a:solidFill>
            </a:endParaRPr>
          </a:p>
        </p:txBody>
      </p:sp>
      <p:sp>
        <p:nvSpPr>
          <p:cNvPr id="3" name="Content Placeholder 2"/>
          <p:cNvSpPr>
            <a:spLocks noGrp="1"/>
          </p:cNvSpPr>
          <p:nvPr>
            <p:ph idx="1"/>
          </p:nvPr>
        </p:nvSpPr>
        <p:spPr/>
        <p:txBody>
          <a:bodyPr/>
          <a:lstStyle/>
          <a:p>
            <a:pPr>
              <a:buNone/>
            </a:pPr>
            <a:r>
              <a:rPr lang="en-US" dirty="0" smtClean="0"/>
              <a:t>		The project deals with one step ahead of the diagnostic assessment, that is,  PDRA (Project Diagnostic Report Application) which provides valuable information to the patients about their diagnosis and the risk or probability for other disease associated with it.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AutoShape 4" descr="Image result for hd thank you slide pp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2" name="AutoShape 6" descr="Image result for hd thank you slide pp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4" name="AutoShape 8" descr="Image result for hd thank you slide pp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5" name="Picture 9"/>
          <p:cNvPicPr>
            <a:picLocks noChangeAspect="1" noChangeArrowheads="1"/>
          </p:cNvPicPr>
          <p:nvPr/>
        </p:nvPicPr>
        <p:blipFill>
          <a:blip r:embed="rId2" cstate="print"/>
          <a:srcRect/>
          <a:stretch>
            <a:fillRect/>
          </a:stretch>
        </p:blipFill>
        <p:spPr bwMode="auto">
          <a:xfrm>
            <a:off x="0" y="0"/>
            <a:ext cx="8240205"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smtClean="0">
                <a:solidFill>
                  <a:schemeClr val="bg2">
                    <a:lumMod val="50000"/>
                  </a:schemeClr>
                </a:solidFill>
              </a:rPr>
              <a:t>Ids team details</a:t>
            </a:r>
            <a:endParaRPr lang="en-US" dirty="0">
              <a:solidFill>
                <a:schemeClr val="bg2">
                  <a:lumMod val="50000"/>
                </a:schemeClr>
              </a:solidFill>
            </a:endParaRPr>
          </a:p>
        </p:txBody>
      </p:sp>
      <p:sp>
        <p:nvSpPr>
          <p:cNvPr id="3" name="Content Placeholder 2"/>
          <p:cNvSpPr>
            <a:spLocks noGrp="1"/>
          </p:cNvSpPr>
          <p:nvPr>
            <p:ph idx="1"/>
          </p:nvPr>
        </p:nvSpPr>
        <p:spPr>
          <a:xfrm>
            <a:off x="457200" y="1143000"/>
            <a:ext cx="7239000" cy="5486400"/>
          </a:xfrm>
        </p:spPr>
        <p:txBody>
          <a:bodyPr>
            <a:normAutofit lnSpcReduction="10000"/>
          </a:bodyPr>
          <a:lstStyle/>
          <a:p>
            <a:pPr>
              <a:buNone/>
            </a:pPr>
            <a:r>
              <a:rPr lang="en-US" u="sng" dirty="0" smtClean="0"/>
              <a:t>Project Manager </a:t>
            </a:r>
          </a:p>
          <a:p>
            <a:r>
              <a:rPr lang="en-US" sz="2200" dirty="0" err="1" smtClean="0"/>
              <a:t>Amarnath</a:t>
            </a:r>
            <a:r>
              <a:rPr lang="en-US" sz="2200" dirty="0" smtClean="0"/>
              <a:t> Reddy </a:t>
            </a:r>
            <a:r>
              <a:rPr lang="en-US" sz="2200" dirty="0" err="1" smtClean="0"/>
              <a:t>sagili</a:t>
            </a:r>
            <a:endParaRPr lang="en-US" sz="2200" dirty="0" smtClean="0"/>
          </a:p>
          <a:p>
            <a:pPr>
              <a:buNone/>
            </a:pPr>
            <a:r>
              <a:rPr lang="en-US" u="sng" dirty="0" smtClean="0"/>
              <a:t>Team Details </a:t>
            </a:r>
            <a:endParaRPr lang="en-US" dirty="0" smtClean="0"/>
          </a:p>
          <a:p>
            <a:pPr lvl="0"/>
            <a:r>
              <a:rPr lang="en-US" sz="2200" dirty="0" err="1" smtClean="0"/>
              <a:t>Avinash</a:t>
            </a:r>
            <a:r>
              <a:rPr lang="en-US" sz="2200" dirty="0" smtClean="0"/>
              <a:t> </a:t>
            </a:r>
            <a:r>
              <a:rPr lang="en-US" sz="2200" dirty="0" err="1" smtClean="0"/>
              <a:t>Kolachalam</a:t>
            </a:r>
            <a:endParaRPr lang="en-US" sz="2200" dirty="0" smtClean="0"/>
          </a:p>
          <a:p>
            <a:r>
              <a:rPr lang="en-US" sz="2200" dirty="0" err="1" smtClean="0"/>
              <a:t>Deepika</a:t>
            </a:r>
            <a:r>
              <a:rPr lang="en-US" sz="2200" dirty="0" smtClean="0"/>
              <a:t> </a:t>
            </a:r>
            <a:r>
              <a:rPr lang="en-US" sz="2200" dirty="0" err="1" smtClean="0"/>
              <a:t>Duggumpudi</a:t>
            </a:r>
            <a:endParaRPr lang="en-US" sz="2200" dirty="0" smtClean="0"/>
          </a:p>
          <a:p>
            <a:pPr lvl="0"/>
            <a:r>
              <a:rPr lang="en-US" sz="2200" dirty="0" err="1" smtClean="0"/>
              <a:t>Sravanthi</a:t>
            </a:r>
            <a:r>
              <a:rPr lang="en-US" sz="2200" dirty="0" smtClean="0"/>
              <a:t> </a:t>
            </a:r>
            <a:r>
              <a:rPr lang="en-US" sz="2200" dirty="0" err="1" smtClean="0"/>
              <a:t>Pinnamareddy</a:t>
            </a:r>
            <a:endParaRPr lang="en-US" sz="2200" dirty="0" smtClean="0"/>
          </a:p>
          <a:p>
            <a:pPr lvl="0"/>
            <a:r>
              <a:rPr lang="en-US" sz="2200" dirty="0" err="1" smtClean="0"/>
              <a:t>Vandana</a:t>
            </a:r>
            <a:r>
              <a:rPr lang="en-US" sz="2200" dirty="0" smtClean="0"/>
              <a:t> </a:t>
            </a:r>
            <a:r>
              <a:rPr lang="en-US" sz="2200" dirty="0" err="1" smtClean="0"/>
              <a:t>Malik</a:t>
            </a:r>
            <a:endParaRPr lang="en-US" sz="2200" dirty="0" smtClean="0"/>
          </a:p>
          <a:p>
            <a:pPr lvl="0"/>
            <a:r>
              <a:rPr lang="en-US" sz="2200" dirty="0" err="1" smtClean="0"/>
              <a:t>Prasanth</a:t>
            </a:r>
            <a:r>
              <a:rPr lang="en-US" sz="2200" dirty="0" smtClean="0"/>
              <a:t> </a:t>
            </a:r>
            <a:r>
              <a:rPr lang="en-US" sz="2200" dirty="0" err="1" smtClean="0"/>
              <a:t>Polavarapu</a:t>
            </a:r>
            <a:endParaRPr lang="en-US" sz="2200" dirty="0" smtClean="0"/>
          </a:p>
          <a:p>
            <a:pPr lvl="0"/>
            <a:r>
              <a:rPr lang="en-US" sz="2200" dirty="0" err="1" smtClean="0"/>
              <a:t>Reshma</a:t>
            </a:r>
            <a:r>
              <a:rPr lang="en-US" sz="2200" dirty="0" smtClean="0"/>
              <a:t> </a:t>
            </a:r>
            <a:r>
              <a:rPr lang="en-US" sz="2200" dirty="0" smtClean="0"/>
              <a:t>Kota</a:t>
            </a:r>
          </a:p>
          <a:p>
            <a:pPr lvl="0"/>
            <a:r>
              <a:rPr lang="en-US" sz="2200" dirty="0" err="1" smtClean="0"/>
              <a:t>Neha</a:t>
            </a:r>
            <a:r>
              <a:rPr lang="en-US" sz="2200" dirty="0" smtClean="0"/>
              <a:t> Singh </a:t>
            </a:r>
            <a:r>
              <a:rPr lang="en-US" sz="2200" dirty="0" err="1" smtClean="0"/>
              <a:t>Thakur</a:t>
            </a:r>
            <a:endParaRPr lang="en-US" sz="2200" dirty="0" smtClean="0"/>
          </a:p>
          <a:p>
            <a:pPr lvl="0"/>
            <a:r>
              <a:rPr lang="en-US" sz="2200" dirty="0" err="1" smtClean="0"/>
              <a:t>Shravya</a:t>
            </a:r>
            <a:r>
              <a:rPr lang="en-US" sz="2200" dirty="0" smtClean="0"/>
              <a:t> </a:t>
            </a:r>
            <a:r>
              <a:rPr lang="en-US" sz="2200" dirty="0" err="1" smtClean="0"/>
              <a:t>Beerakayala</a:t>
            </a:r>
            <a:endParaRPr lang="en-US" sz="2200" dirty="0" smtClean="0"/>
          </a:p>
          <a:p>
            <a:pPr lvl="0"/>
            <a:r>
              <a:rPr lang="en-US" sz="2200" dirty="0" smtClean="0"/>
              <a:t> </a:t>
            </a:r>
            <a:r>
              <a:rPr lang="en-US" sz="2200" dirty="0" err="1" smtClean="0"/>
              <a:t>Srinivas</a:t>
            </a:r>
            <a:r>
              <a:rPr lang="en-US" sz="2200" dirty="0" smtClean="0"/>
              <a:t> </a:t>
            </a:r>
            <a:r>
              <a:rPr lang="en-US" sz="2200" dirty="0" err="1" smtClean="0"/>
              <a:t>Myana</a:t>
            </a:r>
            <a:endParaRPr lang="en-US" sz="2200" dirty="0" smtClean="0"/>
          </a:p>
          <a:p>
            <a:pPr lvl="0"/>
            <a:r>
              <a:rPr lang="en-US" sz="2200" dirty="0" smtClean="0"/>
              <a:t> </a:t>
            </a:r>
            <a:r>
              <a:rPr lang="en-US" sz="2200" dirty="0" err="1" smtClean="0"/>
              <a:t>Srinath</a:t>
            </a:r>
            <a:r>
              <a:rPr lang="en-US" sz="2200" dirty="0" smtClean="0"/>
              <a:t> </a:t>
            </a:r>
            <a:r>
              <a:rPr lang="en-US" sz="2200" dirty="0" err="1" smtClean="0"/>
              <a:t>Myana</a:t>
            </a:r>
            <a:endParaRPr lang="en-US" sz="2200" dirty="0" smtClean="0"/>
          </a:p>
          <a:p>
            <a:r>
              <a:rPr lang="en-US" sz="2200" dirty="0" err="1" smtClean="0"/>
              <a:t>Waseem</a:t>
            </a:r>
            <a:r>
              <a:rPr lang="en-US" sz="2200" dirty="0" smtClean="0"/>
              <a:t> </a:t>
            </a:r>
            <a:r>
              <a:rPr lang="en-US" sz="2200" dirty="0" smtClean="0"/>
              <a:t>Ahmed</a:t>
            </a:r>
            <a:endParaRPr lang="en-US" sz="22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2">
                    <a:lumMod val="50000"/>
                  </a:schemeClr>
                </a:solidFill>
              </a:rPr>
              <a:t>INTRODUCTION</a:t>
            </a:r>
            <a:endParaRPr lang="en-US" dirty="0">
              <a:solidFill>
                <a:schemeClr val="bg2">
                  <a:lumMod val="50000"/>
                </a:schemeClr>
              </a:solidFill>
            </a:endParaRPr>
          </a:p>
        </p:txBody>
      </p:sp>
      <p:sp>
        <p:nvSpPr>
          <p:cNvPr id="3" name="Content Placeholder 2"/>
          <p:cNvSpPr>
            <a:spLocks noGrp="1"/>
          </p:cNvSpPr>
          <p:nvPr>
            <p:ph idx="1"/>
          </p:nvPr>
        </p:nvSpPr>
        <p:spPr/>
        <p:txBody>
          <a:bodyPr/>
          <a:lstStyle/>
          <a:p>
            <a:pPr>
              <a:buNone/>
            </a:pPr>
            <a:r>
              <a:rPr lang="en-US" dirty="0" smtClean="0"/>
              <a:t>  </a:t>
            </a:r>
            <a:endParaRPr lang="en-US" dirty="0" smtClean="0"/>
          </a:p>
          <a:p>
            <a:pPr algn="just">
              <a:buNone/>
            </a:pPr>
            <a:r>
              <a:rPr lang="en-US" dirty="0" smtClean="0"/>
              <a:t>	</a:t>
            </a:r>
            <a:r>
              <a:rPr lang="en-US" dirty="0" smtClean="0"/>
              <a:t>	The </a:t>
            </a:r>
            <a:r>
              <a:rPr lang="en-US" dirty="0" smtClean="0"/>
              <a:t>main idea of the project is to analyze how the Clinical Decision Support System is used in the design analysis of the medical devices and technology offered for better treatments in the world. We have done a lot of research and put forward some examples of CDSS in usage and their results.</a:t>
            </a:r>
            <a:endParaRPr lang="en-US" dirty="0" smtClean="0"/>
          </a:p>
          <a:p>
            <a:pPr algn="just">
              <a:buNone/>
            </a:pPr>
            <a:r>
              <a:rPr lang="en-US" dirty="0" smtClean="0"/>
              <a:t> </a:t>
            </a: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356360"/>
          </a:xfrm>
        </p:spPr>
        <p:txBody>
          <a:bodyPr>
            <a:normAutofit/>
          </a:bodyPr>
          <a:lstStyle/>
          <a:p>
            <a:r>
              <a:rPr lang="en-US" dirty="0" smtClean="0">
                <a:solidFill>
                  <a:schemeClr val="bg2">
                    <a:lumMod val="50000"/>
                  </a:schemeClr>
                </a:solidFill>
              </a:rPr>
              <a:t>             vision template</a:t>
            </a:r>
            <a:br>
              <a:rPr lang="en-US" dirty="0" smtClean="0">
                <a:solidFill>
                  <a:schemeClr val="bg2">
                    <a:lumMod val="50000"/>
                  </a:schemeClr>
                </a:solidFill>
              </a:rPr>
            </a:br>
            <a:r>
              <a:rPr lang="en-US" sz="2400" dirty="0" smtClean="0">
                <a:solidFill>
                  <a:schemeClr val="bg2">
                    <a:lumMod val="50000"/>
                  </a:schemeClr>
                </a:solidFill>
              </a:rPr>
              <a:t/>
            </a:r>
            <a:br>
              <a:rPr lang="en-US" sz="2400" dirty="0" smtClean="0">
                <a:solidFill>
                  <a:schemeClr val="bg2">
                    <a:lumMod val="50000"/>
                  </a:schemeClr>
                </a:solidFill>
              </a:rPr>
            </a:br>
            <a:r>
              <a:rPr lang="en-US" sz="2400" cap="none" dirty="0" smtClean="0">
                <a:solidFill>
                  <a:schemeClr val="tx1"/>
                </a:solidFill>
              </a:rPr>
              <a:t>Part 1 :Problem Statement</a:t>
            </a:r>
            <a:endParaRPr lang="en-US" sz="2400" dirty="0">
              <a:solidFill>
                <a:schemeClr val="tx1"/>
              </a:solidFill>
            </a:endParaRPr>
          </a:p>
        </p:txBody>
      </p:sp>
      <p:pic>
        <p:nvPicPr>
          <p:cNvPr id="40962" name="Picture 2"/>
          <p:cNvPicPr>
            <a:picLocks noGrp="1" noChangeAspect="1" noChangeArrowheads="1"/>
          </p:cNvPicPr>
          <p:nvPr>
            <p:ph idx="1"/>
          </p:nvPr>
        </p:nvPicPr>
        <p:blipFill>
          <a:blip r:embed="rId2" cstate="print"/>
          <a:srcRect/>
          <a:stretch>
            <a:fillRect/>
          </a:stretch>
        </p:blipFill>
        <p:spPr bwMode="auto">
          <a:xfrm>
            <a:off x="228600" y="1905000"/>
            <a:ext cx="7696200" cy="464819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lstStyle/>
          <a:p>
            <a:pPr>
              <a:buNone/>
            </a:pPr>
            <a:r>
              <a:rPr lang="en-US" sz="2800" dirty="0" smtClean="0"/>
              <a:t>Part </a:t>
            </a:r>
            <a:r>
              <a:rPr lang="en-US" sz="2800" dirty="0" smtClean="0"/>
              <a:t>2 :</a:t>
            </a:r>
            <a:r>
              <a:rPr lang="en-US" b="1" dirty="0" smtClean="0"/>
              <a:t> Product Position </a:t>
            </a:r>
            <a:r>
              <a:rPr lang="en-US" b="1" dirty="0" smtClean="0"/>
              <a:t>Statement</a:t>
            </a:r>
          </a:p>
          <a:p>
            <a:pPr>
              <a:buNone/>
            </a:pPr>
            <a:endParaRPr lang="en-US" dirty="0"/>
          </a:p>
        </p:txBody>
      </p:sp>
      <p:pic>
        <p:nvPicPr>
          <p:cNvPr id="5" name="Picture 4" descr="2.JPG"/>
          <p:cNvPicPr>
            <a:picLocks noChangeAspect="1"/>
          </p:cNvPicPr>
          <p:nvPr/>
        </p:nvPicPr>
        <p:blipFill>
          <a:blip r:embed="rId2" cstate="print"/>
          <a:stretch>
            <a:fillRect/>
          </a:stretch>
        </p:blipFill>
        <p:spPr>
          <a:xfrm>
            <a:off x="609600" y="1524000"/>
            <a:ext cx="7086600" cy="4953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algn="ctr"/>
            <a:r>
              <a:rPr lang="en-US" dirty="0" smtClean="0">
                <a:solidFill>
                  <a:schemeClr val="bg2">
                    <a:lumMod val="50000"/>
                  </a:schemeClr>
                </a:solidFill>
              </a:rPr>
              <a:t>PROJECT MANAGEMENT PLAN</a:t>
            </a:r>
            <a:endParaRPr lang="en-US" dirty="0">
              <a:solidFill>
                <a:schemeClr val="bg2">
                  <a:lumMod val="50000"/>
                </a:schemeClr>
              </a:solidFill>
            </a:endParaRPr>
          </a:p>
        </p:txBody>
      </p:sp>
      <p:sp>
        <p:nvSpPr>
          <p:cNvPr id="3" name="Content Placeholder 2"/>
          <p:cNvSpPr>
            <a:spLocks noGrp="1"/>
          </p:cNvSpPr>
          <p:nvPr>
            <p:ph idx="1"/>
          </p:nvPr>
        </p:nvSpPr>
        <p:spPr/>
        <p:txBody>
          <a:bodyPr>
            <a:normAutofit/>
          </a:bodyPr>
          <a:lstStyle/>
          <a:p>
            <a:r>
              <a:rPr lang="en-US" sz="2400" dirty="0" smtClean="0"/>
              <a:t>Software Project Management Plan is the controlling document for managing a software project; it </a:t>
            </a:r>
            <a:r>
              <a:rPr lang="en-US" sz="2400" dirty="0" smtClean="0"/>
              <a:t>deﬁnes</a:t>
            </a:r>
            <a:r>
              <a:rPr lang="en-US" sz="2400" dirty="0" smtClean="0"/>
              <a:t> the technical and managerial processes necessary to develop software work products that satisfy the product requirements</a:t>
            </a:r>
            <a:r>
              <a:rPr lang="en-US" sz="2400" dirty="0" smtClean="0"/>
              <a:t>.</a:t>
            </a:r>
          </a:p>
          <a:p>
            <a:r>
              <a:rPr lang="en-US" sz="2400" dirty="0" smtClean="0"/>
              <a:t>Project Organization is the clause of the SPMP, it identifies interfaces to organizational entities external to the project; describe the project’s internal organizational structure; and define roles and responsibilities for the project.</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239000" cy="457200"/>
          </a:xfrm>
        </p:spPr>
        <p:txBody>
          <a:bodyPr>
            <a:normAutofit fontScale="90000"/>
          </a:bodyPr>
          <a:lstStyle/>
          <a:p>
            <a:pPr algn="ctr"/>
            <a:r>
              <a:rPr lang="en-US" dirty="0" smtClean="0">
                <a:solidFill>
                  <a:schemeClr val="bg2">
                    <a:lumMod val="50000"/>
                  </a:schemeClr>
                </a:solidFill>
              </a:rPr>
              <a:t>GANTT CHART</a:t>
            </a:r>
            <a:endParaRPr lang="en-US" dirty="0">
              <a:solidFill>
                <a:schemeClr val="bg2">
                  <a:lumMod val="50000"/>
                </a:schemeClr>
              </a:solidFill>
            </a:endParaRPr>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C:\Users\smily\Desktop\db3 project\CDSS_GANTT_CHART.JPG"/>
          <p:cNvPicPr/>
          <p:nvPr/>
        </p:nvPicPr>
        <p:blipFill>
          <a:blip r:embed="rId2" cstate="print"/>
          <a:srcRect/>
          <a:stretch>
            <a:fillRect/>
          </a:stretch>
        </p:blipFill>
        <p:spPr bwMode="auto">
          <a:xfrm>
            <a:off x="152400" y="1219200"/>
            <a:ext cx="7848600" cy="5410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85800"/>
          </a:xfrm>
        </p:spPr>
        <p:txBody>
          <a:bodyPr/>
          <a:lstStyle/>
          <a:p>
            <a:pPr algn="ctr"/>
            <a:r>
              <a:rPr lang="en-US" dirty="0" smtClean="0">
                <a:solidFill>
                  <a:schemeClr val="bg2">
                    <a:lumMod val="50000"/>
                  </a:schemeClr>
                </a:solidFill>
              </a:rPr>
              <a:t>Concept MAP tool</a:t>
            </a:r>
            <a:endParaRPr lang="en-US" dirty="0">
              <a:solidFill>
                <a:schemeClr val="bg2">
                  <a:lumMod val="50000"/>
                </a:schemeClr>
              </a:solidFill>
            </a:endParaRPr>
          </a:p>
        </p:txBody>
      </p:sp>
      <p:pic>
        <p:nvPicPr>
          <p:cNvPr id="43010" name="Picture 2" descr="C:\Users\smily\Desktop\Capture.JPG"/>
          <p:cNvPicPr>
            <a:picLocks noGrp="1" noChangeAspect="1" noChangeArrowheads="1"/>
          </p:cNvPicPr>
          <p:nvPr>
            <p:ph idx="1"/>
          </p:nvPr>
        </p:nvPicPr>
        <p:blipFill>
          <a:blip r:embed="rId2" cstate="print"/>
          <a:srcRect/>
          <a:stretch>
            <a:fillRect/>
          </a:stretch>
        </p:blipFill>
        <p:spPr bwMode="auto">
          <a:xfrm>
            <a:off x="685800" y="914400"/>
            <a:ext cx="7062067" cy="4528931"/>
          </a:xfrm>
          <a:prstGeom prst="rect">
            <a:avLst/>
          </a:prstGeom>
          <a:noFill/>
        </p:spPr>
      </p:pic>
      <p:sp>
        <p:nvSpPr>
          <p:cNvPr id="5" name="TextBox 4"/>
          <p:cNvSpPr txBox="1"/>
          <p:nvPr/>
        </p:nvSpPr>
        <p:spPr>
          <a:xfrm>
            <a:off x="457200" y="5791200"/>
            <a:ext cx="7391400" cy="369332"/>
          </a:xfrm>
          <a:prstGeom prst="rect">
            <a:avLst/>
          </a:prstGeom>
          <a:noFill/>
        </p:spPr>
        <p:txBody>
          <a:bodyPr wrap="square" rtlCol="0">
            <a:spAutoFit/>
          </a:bodyPr>
          <a:lstStyle/>
          <a:p>
            <a:r>
              <a:rPr lang="en-US" dirty="0" smtClean="0"/>
              <a:t>https://cmapscloud.ihmc.us/viewer/cmap/1PLX6FYMB-1G3X3PQ-8J</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smtClean="0">
                <a:solidFill>
                  <a:schemeClr val="bg2">
                    <a:lumMod val="50000"/>
                  </a:schemeClr>
                </a:solidFill>
              </a:rPr>
              <a:t>ARCHITECTURE</a:t>
            </a:r>
            <a:endParaRPr lang="en-US" dirty="0">
              <a:solidFill>
                <a:schemeClr val="bg2">
                  <a:lumMod val="50000"/>
                </a:schemeClr>
              </a:solidFill>
            </a:endParaRPr>
          </a:p>
        </p:txBody>
      </p:sp>
      <p:pic>
        <p:nvPicPr>
          <p:cNvPr id="47106" name="Picture 2"/>
          <p:cNvPicPr>
            <a:picLocks noGrp="1" noChangeAspect="1" noChangeArrowheads="1"/>
          </p:cNvPicPr>
          <p:nvPr>
            <p:ph idx="1"/>
          </p:nvPr>
        </p:nvPicPr>
        <p:blipFill>
          <a:blip r:embed="rId2" cstate="print"/>
          <a:srcRect/>
          <a:stretch>
            <a:fillRect/>
          </a:stretch>
        </p:blipFill>
        <p:spPr bwMode="auto">
          <a:xfrm>
            <a:off x="304800" y="1219200"/>
            <a:ext cx="7772400" cy="5410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94</TotalTime>
  <Words>139</Words>
  <Application>Microsoft Office PowerPoint</Application>
  <PresentationFormat>On-screen Show (4:3)</PresentationFormat>
  <Paragraphs>34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Opulent</vt:lpstr>
      <vt:lpstr>CLINICAL DECISION SUPPORT SYSTEM by  ids team</vt:lpstr>
      <vt:lpstr>Ids team details</vt:lpstr>
      <vt:lpstr>INTRODUCTION</vt:lpstr>
      <vt:lpstr>             vision template  Part 1 :Problem Statement</vt:lpstr>
      <vt:lpstr>Slide 5</vt:lpstr>
      <vt:lpstr>PROJECT MANAGEMENT PLAN</vt:lpstr>
      <vt:lpstr>GANTT CHART</vt:lpstr>
      <vt:lpstr>Concept MAP tool</vt:lpstr>
      <vt:lpstr>ARCHITECTURE</vt:lpstr>
      <vt:lpstr>DESIGN MATRIX</vt:lpstr>
      <vt:lpstr>conclusion</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DECISION SUPPORT SYSTEM</dc:title>
  <dc:creator>smily reddy</dc:creator>
  <cp:lastModifiedBy>smily reddy</cp:lastModifiedBy>
  <cp:revision>12</cp:revision>
  <dcterms:created xsi:type="dcterms:W3CDTF">2006-08-16T00:00:00Z</dcterms:created>
  <dcterms:modified xsi:type="dcterms:W3CDTF">2015-12-02T20:36:50Z</dcterms:modified>
</cp:coreProperties>
</file>